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59" r:id="rId6"/>
    <p:sldId id="261" r:id="rId7"/>
    <p:sldId id="264" r:id="rId8"/>
    <p:sldId id="268" r:id="rId9"/>
    <p:sldId id="265" r:id="rId10"/>
    <p:sldId id="272" r:id="rId11"/>
    <p:sldId id="269" r:id="rId12"/>
    <p:sldId id="267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0" autoAdjust="0"/>
    <p:restoredTop sz="82979" autoAdjust="0"/>
  </p:normalViewPr>
  <p:slideViewPr>
    <p:cSldViewPr snapToGrid="0">
      <p:cViewPr varScale="1">
        <p:scale>
          <a:sx n="75" d="100"/>
          <a:sy n="75" d="100"/>
        </p:scale>
        <p:origin x="74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4F850-7CC9-4859-AA28-73DB03795054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C4391-9F4E-4B03-85F8-35F0C35A6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88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Life: &gt;40 died in </a:t>
            </a:r>
            <a:r>
              <a:rPr lang="en-US" dirty="0" err="1"/>
              <a:t>mendocino</a:t>
            </a:r>
            <a:endParaRPr lang="en-US" dirty="0"/>
          </a:p>
          <a:p>
            <a:r>
              <a:rPr lang="en-US" dirty="0"/>
              <a:t>Habitat: owl</a:t>
            </a:r>
          </a:p>
          <a:p>
            <a:r>
              <a:rPr lang="en-US" dirty="0"/>
              <a:t>Financial: P&amp;E bankruptcy, homes destroyed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4391-9F4E-4B03-85F8-35F0C35A6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47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targeted improvements? Texas (equipment), California (equipment, powerlines), Alabama (brush, arson), Arizona (campfires)</a:t>
            </a:r>
          </a:p>
          <a:p>
            <a:r>
              <a:rPr lang="en-US"/>
              <a:t>Good strides: NC, SC, GA.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4391-9F4E-4B03-85F8-35F0C35A6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53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When measuring wildfire frequency, should consider count vs. total acreage burned.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Are there certain hot spots that have been overlooked? What states have seen the biggest increases?  Decreases?  Are there lessons to be learned?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What are the causes: </a:t>
            </a:r>
            <a:r>
              <a:rPr lang="en-US" dirty="0" err="1"/>
              <a:t>smokey</a:t>
            </a:r>
            <a:r>
              <a:rPr lang="en-US" dirty="0"/>
              <a:t> the bear told us that only we can prevent forest fires.  True?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Are wildfires occurring during a wider time frame each year?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4391-9F4E-4B03-85F8-35F0C35A6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92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sources / prior research: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U.S. Forest Service has produced research papers on the impact of Climate Change on Wildfires. https://www.srs.fs.usda.gov/news/545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University of California including several publications. </a:t>
            </a:r>
            <a:r>
              <a:rPr lang="en-US" dirty="0"/>
              <a:t>https://ucanr.edu/sites/forestry/Wildfire/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4391-9F4E-4B03-85F8-35F0C35A6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66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4391-9F4E-4B03-85F8-35F0C35A6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79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Frequency actually not.  Acres burned has.  Cycles up/down 2004-2007, calm period, increase again.  Over time clear upward trend.  Next wanted to understand where.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4391-9F4E-4B03-85F8-35F0C35A6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89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Period 1992-1996</a:t>
            </a:r>
          </a:p>
          <a:p>
            <a:r>
              <a:rPr lang="en-US" dirty="0"/>
              <a:t>Total acres over that time period</a:t>
            </a:r>
          </a:p>
          <a:p>
            <a:r>
              <a:rPr lang="en-US" dirty="0"/>
              <a:t>West coast: AK, CA, 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4391-9F4E-4B03-85F8-35F0C35A6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34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 saw big increase, new states in play: TX, WA, OR, FL.</a:t>
            </a:r>
          </a:p>
          <a:p>
            <a:r>
              <a:rPr lang="en-US" dirty="0"/>
              <a:t>Idaho has most amount of land burned per year (1.5%).  Mostly federal land. </a:t>
            </a:r>
          </a:p>
          <a:p>
            <a:endParaRPr lang="en-US" dirty="0"/>
          </a:p>
          <a:p>
            <a:r>
              <a:rPr lang="en-US" dirty="0"/>
              <a:t>What is unique about Florida as the only east coast state?  Mostly lightning, but other issue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4391-9F4E-4B03-85F8-35F0C35A6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32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west, lightning a big driver.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Preventable causes not a big driver in the west, but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moreso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East.  Kentucky/WV-&gt; arson, debris burning.  CA equipment use, powerlines.  TX-&gt; equipment use.  FL-&gt;Equipment and railroads.  Want to drill in on top cause: lightning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4391-9F4E-4B03-85F8-35F0C35A6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68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Lighting strikes are the biggest driver wildfires by acreage in every year and are the key drivers in 2004-2007, 2012 and 2015.  The number of acres burned due to lightning tripled during the 4 years 2004-2007 vs. the prior four years.  Lightning accounted for 71% of wildfire land burned during those four years (long term average 59%).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C4391-9F4E-4B03-85F8-35F0C35A6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66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1726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372720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11086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11086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154714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1738359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2424159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1738359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2424159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1738359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2424159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550981" y="5337673"/>
            <a:ext cx="2743200" cy="365125"/>
          </a:xfrm>
        </p:spPr>
        <p:txBody>
          <a:bodyPr/>
          <a:lstStyle/>
          <a:p>
            <a:fld id="{D4B24536-994D-4021-A283-9F449C0DB509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0321" y="5337674"/>
            <a:ext cx="68706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29455" y="154713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1726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372720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11086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11086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154714"/>
            <a:ext cx="9613861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1" y="1738359"/>
            <a:ext cx="9613861" cy="359931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0981" y="5337673"/>
            <a:ext cx="2743200" cy="365125"/>
          </a:xfrm>
        </p:spPr>
        <p:txBody>
          <a:bodyPr/>
          <a:lstStyle/>
          <a:p>
            <a:fld id="{1FA3F48C-C7C6-4055-9F49-3777875E72AE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337674"/>
            <a:ext cx="68706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154713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1717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372711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1107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1107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154705"/>
            <a:ext cx="9613861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154704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0333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1361327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-30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-30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143321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143321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63409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003" y="1308677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2769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2769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146397"/>
            <a:ext cx="9613861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1588727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1588727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50981" y="5188041"/>
            <a:ext cx="2743200" cy="365125"/>
          </a:xfrm>
        </p:spPr>
        <p:txBody>
          <a:bodyPr/>
          <a:lstStyle/>
          <a:p>
            <a:fld id="{4E5A6C69-6797-4E8A-BF37-F2C3751466E9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0321" y="5188042"/>
            <a:ext cx="68706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146396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1724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372718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11084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11084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154713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1738357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2431492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1738357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2431492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550981" y="5337671"/>
            <a:ext cx="2743200" cy="365125"/>
          </a:xfrm>
        </p:spPr>
        <p:txBody>
          <a:bodyPr/>
          <a:lstStyle/>
          <a:p>
            <a:fld id="{D82014A1-A632-4878-A0D3-F52BA7563730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0321" y="5337672"/>
            <a:ext cx="68706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29455" y="154711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63413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364407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2773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277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146401"/>
            <a:ext cx="9613861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29455" y="146400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1721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372715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11081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11081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154708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1738354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1738353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50981" y="5337668"/>
            <a:ext cx="2743200" cy="365125"/>
          </a:xfrm>
        </p:spPr>
        <p:txBody>
          <a:bodyPr/>
          <a:lstStyle/>
          <a:p>
            <a:fld id="{E331444B-B92B-4E27-8C94-BB93EAF5CB18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0321" y="5337669"/>
            <a:ext cx="68706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154708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1721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372715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11081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11081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154709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1738355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1738354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50981" y="5337668"/>
            <a:ext cx="2743200" cy="365125"/>
          </a:xfrm>
        </p:spPr>
        <p:txBody>
          <a:bodyPr/>
          <a:lstStyle/>
          <a:p>
            <a:fld id="{363EFA5E-FA76-400D-B3DC-F0BA90E6D107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0321" y="5337669"/>
            <a:ext cx="68706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154708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tstate.com/states/tables/st_size.htm" TargetMode="External"/><Relationship Id="rId3" Type="http://schemas.openxmlformats.org/officeDocument/2006/relationships/hyperlink" Target="http://www.nytimes.com/2018/11/29/us/victims-california-fires-missing.html" TargetMode="External"/><Relationship Id="rId7" Type="http://schemas.openxmlformats.org/officeDocument/2006/relationships/hyperlink" Target="https://data.nodc.noaa.gov/cgi-bin/iso?id=gov.noaa.ncdc:C00313" TargetMode="External"/><Relationship Id="rId2" Type="http://schemas.openxmlformats.org/officeDocument/2006/relationships/hyperlink" Target="https://www.nytimes.com/2018/11/29/us/victims-california-fires-missing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rtatman/188-million-us-wildfires" TargetMode="External"/><Relationship Id="rId5" Type="http://schemas.openxmlformats.org/officeDocument/2006/relationships/hyperlink" Target="https://www.nasa.gov/images/content/193857main_wildfire_oct22_full.jpg" TargetMode="External"/><Relationship Id="rId4" Type="http://schemas.openxmlformats.org/officeDocument/2006/relationships/hyperlink" Target="https://proxy.duckduckgo.com/iu/?u=http%3A%2F%2Fwww.proshiksha.com%2Fwp-content%2Fuploads%2F2017%2F04%2FGrowth-icon-300x300.png&amp;f=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1B63C-FE1E-46E0-ACFF-5DE5BC115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Wildfires </a:t>
            </a:r>
            <a:br>
              <a:rPr lang="en-US" dirty="0"/>
            </a:br>
            <a:r>
              <a:rPr lang="en-US" dirty="0"/>
              <a:t>in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28E680-0F3D-4114-9C04-4D4842BB0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37307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Sagnik</a:t>
            </a:r>
            <a:r>
              <a:rPr lang="en-US" dirty="0"/>
              <a:t> Rana </a:t>
            </a:r>
          </a:p>
          <a:p>
            <a:r>
              <a:rPr lang="en-US" dirty="0"/>
              <a:t>Daniel Lesser</a:t>
            </a:r>
          </a:p>
          <a:p>
            <a:r>
              <a:rPr lang="en-US" dirty="0"/>
              <a:t>March 6, 2019</a:t>
            </a:r>
          </a:p>
          <a:p>
            <a:r>
              <a:rPr lang="en-US" dirty="0"/>
              <a:t>95-885 Data Science and Big Data</a:t>
            </a:r>
          </a:p>
        </p:txBody>
      </p:sp>
    </p:spTree>
    <p:extLst>
      <p:ext uri="{BB962C8B-B14F-4D97-AF65-F5344CB8AC3E}">
        <p14:creationId xmlns:p14="http://schemas.microsoft.com/office/powerpoint/2010/main" val="3993256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CDC5D1-4599-4A0B-8FFA-041BB40C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952" y="2414037"/>
            <a:ext cx="1478408" cy="33454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5AE6A8-FA16-4E5B-8B8C-8B4522E81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953" y="1548043"/>
            <a:ext cx="7546094" cy="5069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23D65-B2FF-48EE-9F38-57C98B532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Lightning is the leading cause of wildfires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A501B5-097B-48E4-B676-CDBB02032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570" y="4901134"/>
            <a:ext cx="1915175" cy="155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99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9C36-9B1D-4362-A9D1-A9D5609AB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Wildfires occur most frequently in the spring and late summer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BAFE85-F852-4E81-AD52-0AA1EB968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322" y="1443056"/>
            <a:ext cx="6895991" cy="51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25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3D65-B2FF-48EE-9F38-57C98B532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rainfall affecting the size of wildfires ?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13DB99-92D8-41AA-BF28-8D953E714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420" y="1484788"/>
            <a:ext cx="7741955" cy="4976971"/>
          </a:xfrm>
        </p:spPr>
      </p:pic>
    </p:spTree>
    <p:extLst>
      <p:ext uri="{BB962C8B-B14F-4D97-AF65-F5344CB8AC3E}">
        <p14:creationId xmlns:p14="http://schemas.microsoft.com/office/powerpoint/2010/main" val="755442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3B3D-EFF0-4BDA-9461-100C50CE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takeaways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CB588B-FEC9-4054-A4C2-6BE3769FD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584959"/>
            <a:ext cx="9613861" cy="48352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Fire frequency has not changed, but the severity has increased.</a:t>
            </a:r>
          </a:p>
          <a:p>
            <a:r>
              <a:rPr lang="en-US" dirty="0"/>
              <a:t>The greatest cause of wildfires is not preventable, but severity can be reduced through improved monitoring and planning.</a:t>
            </a:r>
          </a:p>
          <a:p>
            <a:r>
              <a:rPr lang="en-US" dirty="0"/>
              <a:t>Some states have made greater strides than others in reducing preventable fires, implying the opportunity for targeted policy changes.</a:t>
            </a:r>
          </a:p>
          <a:p>
            <a:r>
              <a:rPr lang="en-US" dirty="0"/>
              <a:t>The spring and late summer remain the riskiest months for wildfires, although there has been a slight increase in wildfires in other months of the year.  Wildfire monitoring should be increased during these months. </a:t>
            </a:r>
          </a:p>
          <a:p>
            <a:r>
              <a:rPr lang="en-US" dirty="0"/>
              <a:t>Climate change is likely a contributing factor to the increased severity of wildfires in recent years, as evidenced by declining rainfall totals.  More effort needs to be exerted at a national level to rectify this trend.</a:t>
            </a:r>
          </a:p>
        </p:txBody>
      </p:sp>
    </p:spTree>
    <p:extLst>
      <p:ext uri="{BB962C8B-B14F-4D97-AF65-F5344CB8AC3E}">
        <p14:creationId xmlns:p14="http://schemas.microsoft.com/office/powerpoint/2010/main" val="4248292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3B3D-EFF0-4BDA-9461-100C50CE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B70F0-74AC-49C5-A041-CBB8177F6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605280"/>
            <a:ext cx="9613861" cy="4330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Images</a:t>
            </a:r>
            <a:endParaRPr lang="en-US" sz="1200" dirty="0">
              <a:hlinkClick r:id="rId2"/>
            </a:endParaRPr>
          </a:p>
          <a:p>
            <a:r>
              <a:rPr lang="en-US" sz="1200" dirty="0"/>
              <a:t>Fuller, Thomas. “Three Weeks After Fire, Official Search for Dead Is Completed.” </a:t>
            </a:r>
            <a:r>
              <a:rPr lang="en-US" sz="1200" i="1" dirty="0"/>
              <a:t>The New York Times</a:t>
            </a:r>
            <a:r>
              <a:rPr lang="en-US" sz="1200" dirty="0"/>
              <a:t>, The New York Times, 29 Nov. 2018, </a:t>
            </a:r>
            <a:r>
              <a:rPr lang="en-US" sz="1200" dirty="0">
                <a:hlinkClick r:id="rId3"/>
              </a:rPr>
              <a:t>www.nytimes.com/2018/11/29/us/victims-california-fires-missing.html</a:t>
            </a:r>
            <a:r>
              <a:rPr lang="en-US" sz="1200" dirty="0"/>
              <a:t>.</a:t>
            </a:r>
          </a:p>
          <a:p>
            <a:r>
              <a:rPr lang="en-US" sz="1200" dirty="0"/>
              <a:t>www.proshiksha.com. (2019). [online] Available at: </a:t>
            </a:r>
            <a:r>
              <a:rPr lang="en-US" sz="1200" dirty="0">
                <a:hlinkClick r:id="rId4"/>
              </a:rPr>
              <a:t>https://proxy.duckduckgo.com/iu/?u=http%3A%2F%2Fwww.proshiksha.com%2Fwp-content%2Fuploads%2F2017%2F04%2FGrowth-icon-300x300.png&amp;f=1</a:t>
            </a:r>
            <a:r>
              <a:rPr lang="en-US" sz="1200" dirty="0"/>
              <a:t> [Accessed 6 Mar. 2019].</a:t>
            </a:r>
          </a:p>
          <a:p>
            <a:r>
              <a:rPr lang="en-US" sz="1200" dirty="0"/>
              <a:t>Nasa.gov. (2019). [online] Available at: </a:t>
            </a:r>
            <a:r>
              <a:rPr lang="en-US" sz="1200" dirty="0">
                <a:hlinkClick r:id="rId5"/>
              </a:rPr>
              <a:t>https://www.nasa.gov/images/content/193857main_wildfire_oct22_full.jpg</a:t>
            </a:r>
            <a:r>
              <a:rPr lang="en-US" sz="1200" dirty="0"/>
              <a:t> [Accessed 6 Mar. 2019].</a:t>
            </a:r>
          </a:p>
          <a:p>
            <a:pPr marL="0" indent="0">
              <a:buNone/>
            </a:pPr>
            <a:r>
              <a:rPr lang="en-US" sz="1200" dirty="0"/>
              <a:t>Data</a:t>
            </a:r>
          </a:p>
          <a:p>
            <a:r>
              <a:rPr lang="en-US" sz="1200" dirty="0"/>
              <a:t>Kaggle.com. (2019). </a:t>
            </a:r>
            <a:r>
              <a:rPr lang="en-US" sz="1200" i="1" dirty="0"/>
              <a:t>1.88 Million US Wildfires</a:t>
            </a:r>
            <a:r>
              <a:rPr lang="en-US" sz="1200" dirty="0"/>
              <a:t>. [online] Available at: </a:t>
            </a:r>
            <a:r>
              <a:rPr lang="en-US" sz="1200" dirty="0">
                <a:hlinkClick r:id="rId6"/>
              </a:rPr>
              <a:t>https://www.kaggle.com/rtatman/188-million-us-wildfires</a:t>
            </a:r>
            <a:r>
              <a:rPr lang="en-US" sz="1200" dirty="0"/>
              <a:t> [Accessed 6 Mar. 2019]</a:t>
            </a:r>
            <a:endParaRPr lang="en-US" sz="1200" dirty="0">
              <a:hlinkClick r:id="rId2"/>
            </a:endParaRPr>
          </a:p>
          <a:p>
            <a:r>
              <a:rPr lang="en-US" sz="1200" dirty="0"/>
              <a:t>(NCEI), N. (2019). </a:t>
            </a:r>
            <a:r>
              <a:rPr lang="en-US" sz="1200" i="1" dirty="0"/>
              <a:t>U.S. Hourly Precipitation Data</a:t>
            </a:r>
            <a:r>
              <a:rPr lang="en-US" sz="1200" dirty="0"/>
              <a:t>. [online] Data.nodc.noaa.gov. Available at: </a:t>
            </a:r>
            <a:r>
              <a:rPr lang="en-US" sz="1200" dirty="0">
                <a:hlinkClick r:id="rId7"/>
              </a:rPr>
              <a:t>https://data.nodc.noaa.gov/cgi-bin/iso?id=gov.noaa.ncdc:C00313</a:t>
            </a:r>
            <a:r>
              <a:rPr lang="en-US" sz="1200" dirty="0"/>
              <a:t> [Accessed 6 Mar. 2019].</a:t>
            </a:r>
          </a:p>
          <a:p>
            <a:r>
              <a:rPr lang="en-US" sz="1200" dirty="0"/>
              <a:t>NSTATE, w. (2019). </a:t>
            </a:r>
            <a:r>
              <a:rPr lang="en-US" sz="1200" i="1" dirty="0"/>
              <a:t>50 States in Square Miles from NETSTATE.COM</a:t>
            </a:r>
            <a:r>
              <a:rPr lang="en-US" sz="1200" dirty="0"/>
              <a:t>. [online] Netstate.com. Available at: </a:t>
            </a:r>
            <a:r>
              <a:rPr lang="en-US" sz="1200" dirty="0">
                <a:hlinkClick r:id="rId8"/>
              </a:rPr>
              <a:t>http://www.netstate.com/states/tables/st_size.htm</a:t>
            </a:r>
            <a:r>
              <a:rPr lang="en-US" sz="1200" dirty="0"/>
              <a:t> [Accessed 6 Mar. 2019].</a:t>
            </a:r>
          </a:p>
        </p:txBody>
      </p:sp>
    </p:spTree>
    <p:extLst>
      <p:ext uri="{BB962C8B-B14F-4D97-AF65-F5344CB8AC3E}">
        <p14:creationId xmlns:p14="http://schemas.microsoft.com/office/powerpoint/2010/main" val="413246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E1FC7-1291-4C60-8D6F-F3CB1C2EE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182B0-D562-44A5-B9E4-34D571C11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63521"/>
            <a:ext cx="5790389" cy="3972668"/>
          </a:xfrm>
        </p:spPr>
        <p:txBody>
          <a:bodyPr/>
          <a:lstStyle/>
          <a:p>
            <a:r>
              <a:rPr lang="en-US" dirty="0"/>
              <a:t>Wildfire severity and impact on human life appears to be on the rise</a:t>
            </a:r>
          </a:p>
          <a:p>
            <a:r>
              <a:rPr lang="en-US" dirty="0"/>
              <a:t>Recent high profile fires in California (Camp Fire, Mendocino Complex) have led to increased public awareness</a:t>
            </a:r>
          </a:p>
          <a:p>
            <a:r>
              <a:rPr lang="en-US" dirty="0"/>
              <a:t>The fires have led to loss of life, reduction of habitat, financial burden and increased political discourse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91D79-B30F-446B-B6A6-8CD53F49C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70" y="1963521"/>
            <a:ext cx="5432343" cy="36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07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F6D7-BBFD-4FEE-93D7-D529FCCD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69BC4-D3BD-4235-94DC-8AE3127EB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595120"/>
            <a:ext cx="7500641" cy="481540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Has wildfire frequency increased over time? </a:t>
            </a:r>
          </a:p>
          <a:p>
            <a:endParaRPr lang="en-US" dirty="0"/>
          </a:p>
          <a:p>
            <a:r>
              <a:rPr lang="en-US" dirty="0"/>
              <a:t>What states are the biggest contributors to wildfires nationwide? </a:t>
            </a:r>
          </a:p>
          <a:p>
            <a:endParaRPr lang="en-US" dirty="0"/>
          </a:p>
          <a:p>
            <a:r>
              <a:rPr lang="en-US" dirty="0"/>
              <a:t>What are the biggest causes of wildfires?  Do these causes differ by state?</a:t>
            </a:r>
          </a:p>
          <a:p>
            <a:endParaRPr lang="en-US" dirty="0"/>
          </a:p>
          <a:p>
            <a:r>
              <a:rPr lang="en-US" dirty="0"/>
              <a:t>What times of the year are wildfires most likely to occur?  </a:t>
            </a:r>
          </a:p>
          <a:p>
            <a:endParaRPr lang="en-US" dirty="0"/>
          </a:p>
          <a:p>
            <a:r>
              <a:rPr lang="en-US" dirty="0"/>
              <a:t>Are annual rainfall totals an indicator of wildfire frequency?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D0EFA4-5667-43A1-A972-8DBBEEBA8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490" y="2940808"/>
            <a:ext cx="2512676" cy="1315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BF201E-33DB-496D-99D3-0BF5DBEE5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490" y="1458295"/>
            <a:ext cx="2512676" cy="1339565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FEABFB4B-6810-4CCB-A849-3E74996E1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8490" y="4399278"/>
            <a:ext cx="2512676" cy="203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98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F6D7-BBFD-4FEE-93D7-D529FCCD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69BC4-D3BD-4235-94DC-8AE3127EB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584960"/>
            <a:ext cx="6868343" cy="43512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That wildfire frequency has not only increased over time, but that the rate of increase is accelerating</a:t>
            </a:r>
          </a:p>
          <a:p>
            <a:r>
              <a:rPr lang="en-US" dirty="0"/>
              <a:t>That California and the west coast are the hardest hit states</a:t>
            </a:r>
          </a:p>
          <a:p>
            <a:r>
              <a:rPr lang="en-US" dirty="0"/>
              <a:t>That humans and preventable causes are the leading contributors to wildfires</a:t>
            </a:r>
          </a:p>
          <a:p>
            <a:r>
              <a:rPr lang="en-US" dirty="0"/>
              <a:t>That wildfires are becoming more dispersed throughout the year</a:t>
            </a:r>
          </a:p>
          <a:p>
            <a:r>
              <a:rPr lang="en-US" dirty="0"/>
              <a:t>That rainfall is a strong indicator of wildfire severity and that climate change may be a factor in the increase of wildfires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7DD24F-85F3-4EF6-8E76-47B34F1EA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67" y="1584960"/>
            <a:ext cx="3924913" cy="474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11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F6D7-BBFD-4FEE-93D7-D529FCCD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69BC4-D3BD-4235-94DC-8AE3127EB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595120"/>
            <a:ext cx="9613861" cy="43410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Cooperative Fire Program Analysis conducted by USDA and DOI</a:t>
            </a:r>
          </a:p>
          <a:p>
            <a:pPr lvl="1"/>
            <a:r>
              <a:rPr lang="en-US" dirty="0"/>
              <a:t>Integrated reporting of Wildfire information 1992-2015 with 1.9m records</a:t>
            </a:r>
          </a:p>
          <a:p>
            <a:pPr lvl="1"/>
            <a:r>
              <a:rPr lang="en-US" dirty="0"/>
              <a:t>39 features including location, cause, size and agencies</a:t>
            </a:r>
          </a:p>
          <a:p>
            <a:pPr lvl="1"/>
            <a:r>
              <a:rPr lang="en-US" dirty="0"/>
              <a:t>Acquired from Kaggle.com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State sizes in square miles</a:t>
            </a:r>
          </a:p>
          <a:p>
            <a:pPr lvl="1"/>
            <a:r>
              <a:rPr lang="en-US" dirty="0"/>
              <a:t>Web scraped from netstate.com</a:t>
            </a:r>
          </a:p>
          <a:p>
            <a:pPr lvl="1"/>
            <a:endParaRPr lang="en-US" dirty="0"/>
          </a:p>
          <a:p>
            <a:r>
              <a:rPr lang="en-US" dirty="0"/>
              <a:t>U.S. Hourly precipitation </a:t>
            </a:r>
          </a:p>
          <a:p>
            <a:pPr lvl="1"/>
            <a:r>
              <a:rPr lang="en-US" dirty="0"/>
              <a:t>National Oceanic and Atmospheric Administration</a:t>
            </a:r>
          </a:p>
          <a:p>
            <a:pPr lvl="1"/>
            <a:r>
              <a:rPr lang="en-US" dirty="0"/>
              <a:t>5,500 observation stations</a:t>
            </a:r>
          </a:p>
          <a:p>
            <a:pPr lvl="1"/>
            <a:r>
              <a:rPr lang="en-US" dirty="0"/>
              <a:t>Hourly precipitation 1940-present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E438D-0C5E-4CDC-BD80-62D7B2F60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482" y="5336114"/>
            <a:ext cx="1200150" cy="1200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DE4120-F754-447D-B50A-F13C060A4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482" y="4313373"/>
            <a:ext cx="1200150" cy="897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D25FAA-D0F3-4665-AC95-06B0688D1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7228" y="1700633"/>
            <a:ext cx="1290657" cy="897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492B41-6B8E-4F26-AFAA-57C87A559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8193" y="2814637"/>
            <a:ext cx="12287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86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3D65-B2FF-48EE-9F38-57C98B532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Wildfire frequency has not increased over time, but the size of fires has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3FA242-95E5-4353-9257-C4AF24E18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246" y="1737360"/>
            <a:ext cx="8277507" cy="472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24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3D65-B2FF-48EE-9F38-57C98B532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West Coast has been the biggest contributors to wildfires in the U.S.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1FE95-D430-4068-AFD9-829A07F35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68" y="1603881"/>
            <a:ext cx="7287664" cy="4896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19780E-7442-41B0-91DE-77DA16885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168" y="5538443"/>
            <a:ext cx="1478408" cy="6172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A4B726-B692-4C5A-B026-AFA92BD2C932}"/>
              </a:ext>
            </a:extLst>
          </p:cNvPr>
          <p:cNvSpPr txBox="1"/>
          <p:nvPr/>
        </p:nvSpPr>
        <p:spPr>
          <a:xfrm>
            <a:off x="10657840" y="81280"/>
            <a:ext cx="142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1992</a:t>
            </a:r>
          </a:p>
          <a:p>
            <a:pPr algn="ctr"/>
            <a:r>
              <a:rPr lang="en-US" sz="2400" dirty="0"/>
              <a:t>-</a:t>
            </a:r>
          </a:p>
          <a:p>
            <a:pPr algn="ctr"/>
            <a:r>
              <a:rPr lang="en-US" sz="2400" dirty="0"/>
              <a:t>1996</a:t>
            </a:r>
          </a:p>
        </p:txBody>
      </p:sp>
    </p:spTree>
    <p:extLst>
      <p:ext uri="{BB962C8B-B14F-4D97-AF65-F5344CB8AC3E}">
        <p14:creationId xmlns:p14="http://schemas.microsoft.com/office/powerpoint/2010/main" val="27099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3D65-B2FF-48EE-9F38-57C98B532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West Coast has been the biggest contributors to wildfires in the U.S.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35ABB-ABBC-4BF5-9D0C-DC69E5B1B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68" y="1603880"/>
            <a:ext cx="7287664" cy="4896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19780E-7442-41B0-91DE-77DA16885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168" y="5538443"/>
            <a:ext cx="1478408" cy="61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0A339-E891-4F64-A60C-39355F29F507}"/>
              </a:ext>
            </a:extLst>
          </p:cNvPr>
          <p:cNvSpPr txBox="1"/>
          <p:nvPr/>
        </p:nvSpPr>
        <p:spPr>
          <a:xfrm>
            <a:off x="10657840" y="81280"/>
            <a:ext cx="142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2012</a:t>
            </a:r>
          </a:p>
          <a:p>
            <a:pPr algn="ctr"/>
            <a:r>
              <a:rPr lang="en-US" sz="2400" dirty="0"/>
              <a:t>-</a:t>
            </a:r>
          </a:p>
          <a:p>
            <a:pPr algn="ctr"/>
            <a:r>
              <a:rPr lang="en-US" sz="2400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2353439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719733C-7077-4EAB-B214-E155C4860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953" y="1548043"/>
            <a:ext cx="7546094" cy="5069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23D65-B2FF-48EE-9F38-57C98B532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Lightning is the leading cause of wildfires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A501B5-097B-48E4-B676-CDBB02032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570" y="4901134"/>
            <a:ext cx="1915175" cy="15504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166704-5697-42D7-B7D6-2CE550B2B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8952" y="2414037"/>
            <a:ext cx="1478408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3813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286</TotalTime>
  <Words>1188</Words>
  <Application>Microsoft Office PowerPoint</Application>
  <PresentationFormat>Widescreen</PresentationFormat>
  <Paragraphs>100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Trebuchet MS</vt:lpstr>
      <vt:lpstr>Berlin</vt:lpstr>
      <vt:lpstr>Wildfires  in the United States</vt:lpstr>
      <vt:lpstr>The problem</vt:lpstr>
      <vt:lpstr>The questions</vt:lpstr>
      <vt:lpstr>The hypotheses</vt:lpstr>
      <vt:lpstr>The data</vt:lpstr>
      <vt:lpstr>Wildfire frequency has not increased over time, but the size of fires has</vt:lpstr>
      <vt:lpstr>The West Coast has been the biggest contributors to wildfires in the U.S.</vt:lpstr>
      <vt:lpstr>The West Coast has been the biggest contributors to wildfires in the U.S.</vt:lpstr>
      <vt:lpstr>Lightning is the leading cause of wildfires</vt:lpstr>
      <vt:lpstr>Lightning is the leading cause of wildfires</vt:lpstr>
      <vt:lpstr>Wildfires occur most frequently in the spring and late summer</vt:lpstr>
      <vt:lpstr>Is rainfall affecting the size of wildfires ?</vt:lpstr>
      <vt:lpstr>Conclusions and takeaways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Lesser</dc:creator>
  <cp:lastModifiedBy>Daniel Lesser</cp:lastModifiedBy>
  <cp:revision>55</cp:revision>
  <dcterms:created xsi:type="dcterms:W3CDTF">2019-03-01T19:49:14Z</dcterms:created>
  <dcterms:modified xsi:type="dcterms:W3CDTF">2019-03-06T22:01:36Z</dcterms:modified>
</cp:coreProperties>
</file>